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Proxima Nova Semibold"/>
      <p:regular r:id="rId47"/>
      <p:bold r:id="rId48"/>
      <p:boldItalic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CEA11A-5E19-4244-95FA-81347FD11761}">
  <a:tblStyle styleId="{47CEA11A-5E19-4244-95FA-81347FD117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Semibold-bold.fntdata"/><Relationship Id="rId47" Type="http://schemas.openxmlformats.org/officeDocument/2006/relationships/font" Target="fonts/ProximaNovaSemibold-regular.fntdata"/><Relationship Id="rId49" Type="http://schemas.openxmlformats.org/officeDocument/2006/relationships/font" Target="fonts/ProximaNova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28c41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d28c41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aaac879ff_0_3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eaaac879ff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 all the different database systems.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many different DBMS or database management systems, with pros and cons for each.</a:t>
            </a:r>
            <a:endParaRPr sz="10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Picking: https://datahq.co.uk/knowledge-hub/blog/top-10-considerations-when-choosing-a-database-management-system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b372e4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b372e4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[Pre-work recap] </a:t>
            </a:r>
            <a:r>
              <a:rPr lang="en">
                <a:solidFill>
                  <a:schemeClr val="dk1"/>
                </a:solidFill>
              </a:rPr>
              <a:t>Purpose: Introduce SQL as a language.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SQL was developed at IBM by </a:t>
            </a:r>
            <a:r>
              <a:rPr lang="en">
                <a:solidFill>
                  <a:schemeClr val="dk1"/>
                </a:solidFill>
              </a:rPr>
              <a:t>Donald D. Chamberlin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Raymond Boyce, </a:t>
            </a:r>
            <a:r>
              <a:rPr lang="en">
                <a:solidFill>
                  <a:schemeClr val="dk1"/>
                </a:solidFill>
              </a:rPr>
              <a:t>and Edgar Codd in the 1970s.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are a number of different proprietary implementations of SQL databases and platforms, most of which support standard (ANSI) SQL, including: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PostgreSQL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MySQL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MS SQL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Oracle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Almost anything that persists on the internet after you close your browser is using a SQL database; for example, login information, user profiles, etc.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Examples: The application would ask these questions (I write the application logic):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“How many users logged in this week?”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“Show me the posts for user123.”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Students covered these points in the pre-work. You can skip this slide or, if you prefer, quickly recap it during class.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you cover this slide, ask students to share what they learned about SQL in the pre-work to complement what’s on this slide.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b372e44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b372e44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[Pre-work recap] Purpose: </a:t>
            </a:r>
            <a:r>
              <a:rPr lang="en">
                <a:solidFill>
                  <a:schemeClr val="dk1"/>
                </a:solidFill>
              </a:rPr>
              <a:t>Frame up why SQL is a useful tool.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 our discussion, we covered why SQL is a step up from managing data in spreadsheets or documents.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Ask: </a:t>
            </a:r>
            <a:r>
              <a:rPr lang="en">
                <a:solidFill>
                  <a:schemeClr val="dk1"/>
                </a:solidFill>
              </a:rPr>
              <a:t>Based on what you know about SQL, what other benefits are there?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Simplified data access.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Industry standard for relational tables.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High-level command structure.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Approachable syntax and code requirements.</a:t>
            </a:r>
            <a:endParaRPr>
              <a:solidFill>
                <a:schemeClr val="dk1"/>
              </a:solidFill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Available in free and open-source versions.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aaac879ff_0_7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eaaac879ff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to students that we are using SQLite.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We are using SQLite and DB Browser for SQLite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66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roxima Nova"/>
              <a:buChar char="●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Everything we do in this lesson is </a:t>
            </a:r>
            <a:r>
              <a:rPr i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very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similar on other database platforms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https://wiki.PostgreSQL.org/wiki/PostgreSQL_Clients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aaac879ff_0_10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eaaac879ff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difference between a database and a table.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database is an organised collection of data in the form of tables, indexes, etc.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table organises the information about a single topic into rows and columns.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a database for business would typically contain a table for customer information, a table for products, etc.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https://www.quora.com/What-is-the-difference-between-database-and-table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aaac879ff_0_1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eaaac879ff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tables within database.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Now we’ve created a named database, where is all the data? We have to put it in!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But where do we put the data? The answer is tables!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aac879ff_0_17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eaaac879ff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 difference between a database and a table.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database is an organised collection of data in the form of tables, indexes, etc.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table organises the information about a single topic into rows and columns. 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example, a database for business would typically contain a table for customer information, a table for products, etc.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https://www.quora.com/What-is-the-difference-between-database-and-table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b372e44f7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b372e44f7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Speak to the decision-making of a DB admin in assigning data types.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E.g., Why do some columns have numbers and yet are assigned a text data type?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aaac879ff_0_24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eaaac879ff_0_2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TABLE creates a new, initially empty table in the current database.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 create a table within the database, use the CREATE TABLE command.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 give the table a name, e.g. films.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Then within the parentheses, each column should be defined with the name of the column followed by the data type.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table will be owned by the user issuing the command.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https://chartio.com/resources/tutorials/how-to-list-databases-and-tables-in-PostgreSQL-using-psql/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aaac879ff_0_27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eaaac879ff_0_2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students to create tables.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also try to use the CREATE TABLE syntax to create two tables. Do not worry about NULLs or PRIMARY KEYS.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28c41e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d28c41e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428edc9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428edc9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Use the GUI to insert some data initially.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aaac879ff_0_3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aaac879ff_0_3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Gently introducing students to the idea of SQL as a language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aaac879ff_0_3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aaac879ff_0_3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Get used to entering SQL statements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aaac879ff_0_3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aaac879ff_0_3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Understand the concept of committing a transaction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b372e44f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b372e44f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Review the SELECT, FROM, and LIMIT statements in the context of SQL queries.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br>
              <a:rPr b="1"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You’re setting the stage here; quickly describe the goal of each phrase.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Recommend that they use the major command structure down the left edge for readability and ease of debugging.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 all commands must be included, but when used, this is their required sequence. (For beginners, keep it simple; resist the temptation to describe all the nested possibilities.)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POINTS:</a:t>
            </a:r>
            <a:br>
              <a:rPr b="1"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can think of a SQL query as a well-functioning building with various parts that all contribute to its operation.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SQL is used to communicate questions to the database. The two main clauses are SELECT, FROM.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Each line listed is a clause, and each boldfaced command has a specific job to accomplish.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aaac879ff_0_3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aaac879ff_0_3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Learn a basic SELECT statement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428edc9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428edc9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Have some data ready for the next 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2309398c4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2309398c4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Duration: </a:t>
            </a:r>
            <a:r>
              <a:rPr lang="en"/>
              <a:t>30 minutes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2309398c4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2309398c4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The standard way of writing a query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aaac879ff_0_3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aaac879ff_0_3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See some code with an insert statement, and the use of commit on the connection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d28c41e8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d28c41e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aaac879ff_0_3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aaac879ff_0_3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See some code with an update statement in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Introduce the “Don't repeat yourself” mantra.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pattern will take all day, require constant updating if the list changes, and clog our program with endless copies of the same line.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to mention, there’s an increased chance for typos!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149d0d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149d0d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Explain what an SQL injection attack is, and why we use placeholders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 </a:t>
            </a:r>
            <a:r>
              <a:rPr lang="en">
                <a:solidFill>
                  <a:schemeClr val="dk1"/>
                </a:solidFill>
              </a:rPr>
              <a:t>This slide deck might be helpful if you want to provide some more detail https://docs.google.com/presentation/d/1C1ySqVJ2_uofLtMMUXahEZoR4aKkC308LcwXhFgfxhg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might want to write a small program that has an SQL injection vulnerability to cause a problem.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aaac879ff_0_3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aaac879ff_0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Have some data ready for the next section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aaac879ff_0_3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aaac879ff_0_3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 </a:t>
            </a:r>
            <a:r>
              <a:rPr lang="en">
                <a:solidFill>
                  <a:schemeClr val="dk1"/>
                </a:solidFill>
              </a:rPr>
              <a:t>See some code with an delete statement.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d28c41e8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d28c41e8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Duration: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d28c41e8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9d28c41e8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Purpose:</a:t>
            </a:r>
            <a:r>
              <a:rPr lang="en">
                <a:solidFill>
                  <a:schemeClr val="dk1"/>
                </a:solidFill>
              </a:rPr>
              <a:t> Recap what was covered in the lesson.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d28c41e8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9d28c41e8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d28c41e8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d28c41e8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d28c41e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d28c41e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dd4fa9b7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dd4fa9b7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4b6d781c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 </a:t>
            </a:r>
            <a:r>
              <a:rPr lang="en" sz="1100">
                <a:solidFill>
                  <a:schemeClr val="dk1"/>
                </a:solidFill>
              </a:rPr>
              <a:t>Set expectations for the lesson.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D966"/>
                </a:highlight>
              </a:rPr>
              <a:t>For remote classrooms</a:t>
            </a:r>
            <a:r>
              <a:rPr lang="en" sz="1100">
                <a:solidFill>
                  <a:schemeClr val="dk1"/>
                </a:solidFill>
              </a:rPr>
              <a:t>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Capture a screenshot of this slide and drop it in the class Slack channel.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02" name="Google Shape;302;g94b6d781c0_0_0:notes"/>
          <p:cNvSpPr/>
          <p:nvPr>
            <p:ph idx="2" type="sldImg"/>
          </p:nvPr>
        </p:nvSpPr>
        <p:spPr>
          <a:xfrm>
            <a:off x="1146969" y="685800"/>
            <a:ext cx="456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aaac879ff_0_3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aaac879ff_0_3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Duration: </a:t>
            </a:r>
            <a:r>
              <a:rPr lang="en"/>
              <a:t>30 minutes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aaac879ff_0_10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 </a:t>
            </a:r>
            <a:r>
              <a:rPr lang="en" sz="1100">
                <a:solidFill>
                  <a:schemeClr val="dk1"/>
                </a:solidFill>
              </a:rPr>
              <a:t>Set expectations for the lesson.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D966"/>
                </a:highlight>
              </a:rPr>
              <a:t>For remote classrooms</a:t>
            </a:r>
            <a:r>
              <a:rPr lang="en" sz="1100">
                <a:solidFill>
                  <a:schemeClr val="dk1"/>
                </a:solidFill>
              </a:rPr>
              <a:t>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Capture a screenshot of this slide and drop it in the class Slack channel.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18" name="Google Shape;318;geaaac879ff_0_1051:notes"/>
          <p:cNvSpPr/>
          <p:nvPr>
            <p:ph idx="2" type="sldImg"/>
          </p:nvPr>
        </p:nvSpPr>
        <p:spPr>
          <a:xfrm>
            <a:off x="1146969" y="685800"/>
            <a:ext cx="456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aaac879f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eaaac87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Purpose: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 benefits of a database.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Databases give broader access for sharing, a bigger picture of how processes work between different parts of a business, allow valuable structure for data and provide fast information for better decision making.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s">
  <p:cSld name="CUSTOM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Blank">
  <p:cSld name="CUSTOM_8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2"/>
          <p:cNvCxnSpPr/>
          <p:nvPr/>
        </p:nvCxnSpPr>
        <p:spPr>
          <a:xfrm>
            <a:off x="139972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2"/>
          <p:cNvCxnSpPr/>
          <p:nvPr/>
        </p:nvCxnSpPr>
        <p:spPr>
          <a:xfrm>
            <a:off x="4913975" y="1762588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2"/>
          <p:cNvSpPr txBox="1"/>
          <p:nvPr/>
        </p:nvSpPr>
        <p:spPr>
          <a:xfrm>
            <a:off x="4057900" y="1301188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1403050" y="2027913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" type="subTitle"/>
          </p:nvPr>
        </p:nvSpPr>
        <p:spPr>
          <a:xfrm>
            <a:off x="2249725" y="3285818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 + Headshot">
  <p:cSld name="CUSTOM_4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2249725" y="322000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100"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</a:t>
            </a:r>
            <a:r>
              <a:rPr lang="en"/>
              <a:t>2020</a:t>
            </a:r>
            <a:r>
              <a:rPr lang="en"/>
              <a:t> General Assembly</a:t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4047013" y="1247650"/>
            <a:ext cx="881100" cy="881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Headshot goes here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" name="Google Shape;106;p13"/>
          <p:cNvCxnSpPr/>
          <p:nvPr/>
        </p:nvCxnSpPr>
        <p:spPr>
          <a:xfrm>
            <a:off x="13997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3"/>
          <p:cNvCxnSpPr/>
          <p:nvPr/>
        </p:nvCxnSpPr>
        <p:spPr>
          <a:xfrm>
            <a:off x="5103425" y="1762588"/>
            <a:ext cx="24720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Quote - No Attribution">
  <p:cSld name="CUSTOM_4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4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Black">
  <p:cSld name="CUSTOM_6_1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descr="GA-Cog-900.png" id="120" name="Google Shape;12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Horizontal Color Block Red">
  <p:cSld name="CUSTOM_6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5" name="Google Shape;125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 + Timer">
  <p:cSld name="TITLE_AND_BODY_1_2_2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" name="Google Shape;133;p1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5" name="Google Shape;13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olo Activity">
  <p:cSld name="TITLE_AND_BODY_1_2_2_2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10" y="167900"/>
            <a:ext cx="910027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" name="Google Shape;145;p18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 + Timer">
  <p:cSld name="TITLE_AND_BODY_1_2_2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54" name="Google Shape;15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Pairs Exercise">
  <p:cSld name="TITLE_AND_BODY_1_2_2_2_1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2" name="Google Shape;162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64" name="Google Shape;16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900" y="208811"/>
            <a:ext cx="872050" cy="589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Palette">
  <p:cSld name="CUSTOM_13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20550" y="-31500"/>
            <a:ext cx="616500" cy="52065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PRESENTER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979500" y="91871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Primary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3108300" y="283325"/>
            <a:ext cx="5578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On this slide you will find the GA color palette. These colors can be accessed under the shape, fill, and text palettes under the "Theme" section.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979500" y="280375"/>
            <a:ext cx="236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Color Palette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086475" y="1338944"/>
            <a:ext cx="1030500" cy="1030500"/>
          </a:xfrm>
          <a:prstGeom prst="ellipse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#E41A23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345725" y="1338944"/>
            <a:ext cx="1030500" cy="10305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BLACK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#000000</a:t>
            </a:r>
            <a:endParaRPr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3604988" y="1338944"/>
            <a:ext cx="1030500" cy="1030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WHITE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#FFFFFF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979500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Secondary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984925" y="3039674"/>
            <a:ext cx="874800" cy="874800"/>
          </a:xfrm>
          <a:prstGeom prst="ellipse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YELLOW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#FFDA00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2039631" y="3039674"/>
            <a:ext cx="874800" cy="874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TEAL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</a:t>
            </a: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017990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4148175" y="2570363"/>
            <a:ext cx="2607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Tertiary Colors*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1086479" y="3039675"/>
            <a:ext cx="874800" cy="874800"/>
          </a:xfrm>
          <a:prstGeom prst="ellipse">
            <a:avLst/>
          </a:prstGeom>
          <a:solidFill>
            <a:srgbClr val="00A7BD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#00A6BC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275066" y="3039675"/>
            <a:ext cx="810600" cy="810600"/>
          </a:xfrm>
          <a:prstGeom prst="ellipse">
            <a:avLst/>
          </a:prstGeom>
          <a:solidFill>
            <a:srgbClr val="70B0FA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#70AFF9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5214357" y="3039675"/>
            <a:ext cx="810600" cy="810600"/>
          </a:xfrm>
          <a:prstGeom prst="ellipse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endParaRPr b="1"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#3D6BD3</a:t>
            </a:r>
            <a:endParaRPr sz="1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831625" y="4237900"/>
            <a:ext cx="80112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*When applying to charts and graphics, suggested color preference is to start from the left (Light Teal) and move over to the right (Blue). 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9526" y="3214344"/>
            <a:ext cx="1148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TEAL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4148175" y="3201525"/>
            <a:ext cx="1064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LIGHT BLUE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6308725" y="1063850"/>
            <a:ext cx="2115000" cy="235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 txBox="1"/>
          <p:nvPr/>
        </p:nvSpPr>
        <p:spPr>
          <a:xfrm>
            <a:off x="6244513" y="1047513"/>
            <a:ext cx="1749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Text Colors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6357625" y="1403275"/>
            <a:ext cx="20172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Text should ONLY appear in black or white. Use this page as a guide for which text color to use against a background color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for accessibility purposes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i.e. use </a:t>
            </a:r>
            <a:r>
              <a:rPr b="1" lang="en" sz="1200">
                <a:solidFill>
                  <a:srgbClr val="FFFFFF"/>
                </a:solidFill>
                <a:highlight>
                  <a:schemeClr val="dk1"/>
                </a:highlight>
                <a:latin typeface="Proxima Nova"/>
                <a:ea typeface="Proxima Nova"/>
                <a:cs typeface="Proxima Nova"/>
                <a:sym typeface="Proxima Nova"/>
              </a:rPr>
              <a:t>white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black background or </a:t>
            </a:r>
            <a:r>
              <a:rPr b="1" lang="en" sz="1200"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black text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on a yellow background.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" name="Google Shape;41;p3"/>
          <p:cNvCxnSpPr/>
          <p:nvPr/>
        </p:nvCxnSpPr>
        <p:spPr>
          <a:xfrm>
            <a:off x="1080425" y="4157175"/>
            <a:ext cx="766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 + Timer">
  <p:cSld name="TITLE_AND_BODY_1_2_2_2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2" name="Google Shape;17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roup Exercise">
  <p:cSld name="TITLE_AND_BODY_1_2_2_2_1_1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0" name="Google Shape;180;p22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22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2" name="Google Shape;18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875" y="137671"/>
            <a:ext cx="1155176" cy="65805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 + Timer">
  <p:cSld name="TITLE_AND_BODY_1_2_2_2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" name="Google Shape;188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0" name="Google Shape;1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pic>
        <p:nvPicPr>
          <p:cNvPr id="192" name="Google Shape;1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99" y="19910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Discussion Prompt">
  <p:cSld name="TITLE_AND_BODY_1_2_2_2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8" name="Google Shape;198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0" name="Google Shape;20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75" y="215925"/>
            <a:ext cx="956009" cy="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Guided Walk-Through">
  <p:cSld name="TITLE_AND_BODY_1_2_2_2_1_1_1_1_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7" name="Google Shape;207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275" y="138892"/>
            <a:ext cx="840674" cy="6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3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 txBox="1"/>
          <p:nvPr>
            <p:ph idx="4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FFFFFF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Example or case study">
  <p:cSld name="BLANK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/>
          <p:nvPr/>
        </p:nvSpPr>
        <p:spPr>
          <a:xfrm>
            <a:off x="275" y="-4750"/>
            <a:ext cx="9144000" cy="801300"/>
          </a:xfrm>
          <a:prstGeom prst="rect">
            <a:avLst/>
          </a:prstGeom>
          <a:solidFill>
            <a:srgbClr val="3D6B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2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9" name="Google Shape;219;p2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44311"/>
            <a:ext cx="573576" cy="7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Trivia">
  <p:cSld name="TITLE_AND_BODY_2">
    <p:bg>
      <p:bgPr>
        <a:solidFill>
          <a:srgbClr val="22222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457200" y="280375"/>
            <a:ext cx="706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4" name="Google Shape;224;p27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●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○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■"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Section Summary">
  <p:cSld name="TITLE_AND_BODY_2_1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-24750" y="-37475"/>
            <a:ext cx="9211200" cy="11832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564165" y="510787"/>
            <a:ext cx="302700" cy="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" y="536200"/>
            <a:ext cx="6726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457200" y="52718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Split-info ">
  <p:cSld name="CUSTOM_1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9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43" name="Google Shape;243;p29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6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Break/Lunch Time">
  <p:cSld name="CUSTOM_6_1_1_1_3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/>
          <p:nvPr/>
        </p:nvSpPr>
        <p:spPr>
          <a:xfrm>
            <a:off x="4986225" y="125"/>
            <a:ext cx="4157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457200" y="1983900"/>
            <a:ext cx="2790600" cy="11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hank You Slide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5" name="Google Shape;45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" name="Google Shape;4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 txBox="1"/>
          <p:nvPr>
            <p:ph type="title"/>
          </p:nvPr>
        </p:nvSpPr>
        <p:spPr>
          <a:xfrm>
            <a:off x="457200" y="1777050"/>
            <a:ext cx="7967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Color Block Mint">
  <p:cSld name="CUSTOM_6_1_1_1_1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7DEB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2019 General Assembly</a:t>
            </a:r>
            <a:endParaRPr/>
          </a:p>
        </p:txBody>
      </p:sp>
      <p:pic>
        <p:nvPicPr>
          <p:cNvPr descr="GA-Cog-900.png" id="256" name="Google Shape;25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9pPr>
          </a:lstStyle>
          <a:p/>
        </p:txBody>
      </p:sp>
      <p:sp>
        <p:nvSpPr>
          <p:cNvPr id="259" name="Google Shape;259;p3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Color Block Teal">
  <p:cSld name="CUSTOM_6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b="0" i="0" sz="18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b="0" i="0" sz="18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b="0" i="0" sz="18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b="0" i="0" sz="18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400"/>
            </a:lvl9pPr>
          </a:lstStyle>
          <a:p/>
        </p:txBody>
      </p:sp>
      <p:sp>
        <p:nvSpPr>
          <p:cNvPr id="267" name="Google Shape;267;p3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showMasterSp="0">
  <p:cSld name="Thank You Slide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5" name="Google Shape;55;p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" name="Google Shape;5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375" y="4569125"/>
            <a:ext cx="580801" cy="5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with Sub-Title" showMasterSp="0">
  <p:cSld name="Thank You Slide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594360" y="1689700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457200" y="1777050"/>
            <a:ext cx="75519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2" type="subTitle"/>
          </p:nvPr>
        </p:nvSpPr>
        <p:spPr>
          <a:xfrm>
            <a:off x="504300" y="240269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descr="GA-Cog-900.png" id="68" name="Google Shape;6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Thank You Slide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asic: Title + Text">
  <p:cSld name="CUSTOM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" name="Google Shape;74;p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0" name="Google Shape;80;p9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+ Subtitle">
  <p:cSld name="CUSTOM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457200" y="3048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5" name="Google Shape;85;p10"/>
          <p:cNvSpPr txBox="1"/>
          <p:nvPr>
            <p:ph idx="1" type="subTitle"/>
          </p:nvPr>
        </p:nvSpPr>
        <p:spPr>
          <a:xfrm>
            <a:off x="457200" y="582550"/>
            <a:ext cx="8305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86" name="Google Shape;86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89" name="Google Shape;89;p10"/>
          <p:cNvSpPr txBox="1"/>
          <p:nvPr>
            <p:ph idx="3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" name="Google Shape;10;p1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 algn="r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qlitebrowser.org/dl/" TargetMode="External"/><Relationship Id="rId4" Type="http://schemas.openxmlformats.org/officeDocument/2006/relationships/hyperlink" Target="https://sqlitebrowser.org/dl/" TargetMode="External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Relationship Id="rId4" Type="http://schemas.openxmlformats.org/officeDocument/2006/relationships/hyperlink" Target="https://giphy.com/gifs/memecandy-gIfgb4RSmErc07m4n9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Interacting with Databases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979500" y="1078375"/>
            <a:ext cx="31629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Overview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In this lesson, students will learn how to interact with a database in Python.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Duration </a:t>
            </a:r>
            <a:br>
              <a:rPr b="1" lang="en" sz="1600">
                <a:solidFill>
                  <a:schemeClr val="dk1"/>
                </a:solidFill>
              </a:rPr>
            </a:br>
            <a:r>
              <a:rPr lang="en" sz="1600">
                <a:solidFill>
                  <a:schemeClr val="dk1"/>
                </a:solidFill>
              </a:rPr>
              <a:t>120 minutes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4393200" y="1078375"/>
            <a:ext cx="40494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Learning Objectives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In this lesson, students will: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Create a database using DB Browser for SQLite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Use select, insert and update, both by hand and in code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Write code to the DB-API 2.0 specification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172" y="1773385"/>
            <a:ext cx="1677100" cy="16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Where do I start?</a:t>
            </a:r>
            <a:endParaRPr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100" y="1142996"/>
            <a:ext cx="2047300" cy="10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180" y="2571750"/>
            <a:ext cx="2767296" cy="13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73" y="2845375"/>
            <a:ext cx="1148001" cy="112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3194" y="1187019"/>
            <a:ext cx="1493300" cy="8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5270" y="2328825"/>
            <a:ext cx="1553550" cy="11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4875" y="3450508"/>
            <a:ext cx="2047300" cy="136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SQL?</a:t>
            </a:r>
            <a:endParaRPr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64" name="Google Shape;364;p43"/>
          <p:cNvSpPr txBox="1"/>
          <p:nvPr>
            <p:ph idx="4294967295" type="body"/>
          </p:nvPr>
        </p:nvSpPr>
        <p:spPr>
          <a:xfrm>
            <a:off x="457200" y="1033350"/>
            <a:ext cx="4951200" cy="3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SQL is short for </a:t>
            </a:r>
            <a:r>
              <a:rPr b="1" lang="en">
                <a:solidFill>
                  <a:schemeClr val="dk1"/>
                </a:solidFill>
              </a:rPr>
              <a:t>Structured Query Language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a language you can use to </a:t>
            </a:r>
            <a:r>
              <a:rPr i="1" lang="en">
                <a:solidFill>
                  <a:schemeClr val="dk1"/>
                </a:solidFill>
              </a:rPr>
              <a:t>query </a:t>
            </a:r>
            <a:r>
              <a:rPr lang="en">
                <a:solidFill>
                  <a:schemeClr val="dk1"/>
                </a:solidFill>
              </a:rPr>
              <a:t>information from your database, where all of your data lives. You can use it to ask questions and make requests such as: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“How many users logged in this week?”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“Show me the posts </a:t>
            </a:r>
            <a:r>
              <a:rPr lang="en">
                <a:solidFill>
                  <a:schemeClr val="dk1"/>
                </a:solidFill>
              </a:rPr>
              <a:t>by this user from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past month.”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675" y="1033350"/>
            <a:ext cx="3245124" cy="2028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SQL </a:t>
            </a:r>
            <a:endParaRPr/>
          </a:p>
        </p:txBody>
      </p:sp>
      <p:sp>
        <p:nvSpPr>
          <p:cNvPr id="371" name="Google Shape;371;p4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457200" y="1008500"/>
            <a:ext cx="46305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</a:rPr>
              <a:t>Industry standard.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</a:rPr>
              <a:t>Available in free and open versions.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Query, retrieve, and aggregate millions of records.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Cloud-based data query and retrieval; not limited to your local computer system.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Allows users to remotely interact with large data sets in production.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Broad community support.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675" y="1008500"/>
            <a:ext cx="3245118" cy="20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going to use DB Browser for SQLite.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Please install using this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https://sqlitebrowser.org/d</a:t>
            </a:r>
            <a:r>
              <a:rPr lang="en" u="sng">
                <a:solidFill>
                  <a:schemeClr val="hlink"/>
                </a:solidFill>
                <a:hlinkClick r:id="rId4"/>
              </a:rPr>
              <a:t>l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SQLite is free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is extremely reliable (very few bugs)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Part of the Python distribution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One of the most popular databases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</a:endParaRPr>
          </a:p>
        </p:txBody>
      </p:sp>
      <p:sp>
        <p:nvSpPr>
          <p:cNvPr id="379" name="Google Shape;379;p4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Install DB Browser for SQLite</a:t>
            </a:r>
            <a:endParaRPr/>
          </a:p>
        </p:txBody>
      </p:sp>
      <p:sp>
        <p:nvSpPr>
          <p:cNvPr id="380" name="Google Shape;380;p45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868" y="2303975"/>
            <a:ext cx="3011477" cy="177692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5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5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mins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Database Creation</a:t>
            </a:r>
            <a:endParaRPr/>
          </a:p>
        </p:txBody>
      </p:sp>
      <p:sp>
        <p:nvSpPr>
          <p:cNvPr id="390" name="Google Shape;390;p4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391" name="Google Shape;391;p4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Create a new DB by clicking the “</a:t>
            </a:r>
            <a:r>
              <a:rPr b="1" lang="en"/>
              <a:t>New Database</a:t>
            </a:r>
            <a:r>
              <a:rPr lang="en"/>
              <a:t>” button at the top. Provide the name and the location of where the DB will be in your computer.</a:t>
            </a:r>
            <a:endParaRPr sz="1050"/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04" y="2034300"/>
            <a:ext cx="3636800" cy="262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6"/>
          <p:cNvCxnSpPr/>
          <p:nvPr/>
        </p:nvCxnSpPr>
        <p:spPr>
          <a:xfrm flipH="1">
            <a:off x="3253775" y="1542700"/>
            <a:ext cx="804000" cy="6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idx="1" type="body"/>
          </p:nvPr>
        </p:nvSpPr>
        <p:spPr>
          <a:xfrm>
            <a:off x="457200" y="1146675"/>
            <a:ext cx="33612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1"/>
                </a:solidFill>
              </a:rPr>
              <a:t>Awesome, I’ve created a database.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1"/>
                </a:solidFill>
              </a:rPr>
              <a:t>Where is everything?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chemeClr val="dk1"/>
                </a:solidFill>
              </a:rPr>
              <a:t>Where do I store the data?</a:t>
            </a:r>
            <a:endParaRPr/>
          </a:p>
        </p:txBody>
      </p:sp>
      <p:sp>
        <p:nvSpPr>
          <p:cNvPr id="399" name="Google Shape;399;p47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Now what?</a:t>
            </a:r>
            <a:endParaRPr/>
          </a:p>
        </p:txBody>
      </p:sp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850" y="1650525"/>
            <a:ext cx="4029475" cy="20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>
            <p:ph idx="4294967295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https://giphy.com/gifs/memecandy-gIfgb4RSmErc07m4n9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Database vs Tables</a:t>
            </a:r>
            <a:endParaRPr/>
          </a:p>
        </p:txBody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</a:t>
            </a:r>
            <a:r>
              <a:rPr b="1" lang="en">
                <a:highlight>
                  <a:schemeClr val="accent2"/>
                </a:highlight>
              </a:rPr>
              <a:t>database</a:t>
            </a:r>
            <a:r>
              <a:rPr lang="en"/>
              <a:t> is an organised collection of data </a:t>
            </a:r>
            <a:r>
              <a:rPr i="1" lang="en"/>
              <a:t>in the form of</a:t>
            </a:r>
            <a:r>
              <a:rPr lang="en"/>
              <a:t> tables, indexes,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 </a:t>
            </a:r>
            <a:r>
              <a:rPr b="1" lang="en">
                <a:highlight>
                  <a:schemeClr val="accent2"/>
                </a:highlight>
              </a:rPr>
              <a:t>table</a:t>
            </a:r>
            <a:r>
              <a:rPr lang="en"/>
              <a:t> organises the information about a single topic into rows and columns.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For example, a </a:t>
            </a:r>
            <a:r>
              <a:rPr b="1" lang="en">
                <a:highlight>
                  <a:schemeClr val="accent2"/>
                </a:highlight>
              </a:rPr>
              <a:t>database</a:t>
            </a:r>
            <a:r>
              <a:rPr lang="en"/>
              <a:t> for business would typically contain a </a:t>
            </a:r>
            <a:r>
              <a:rPr b="1" lang="en">
                <a:highlight>
                  <a:schemeClr val="accent2"/>
                </a:highlight>
              </a:rPr>
              <a:t>table</a:t>
            </a:r>
            <a:r>
              <a:rPr lang="en"/>
              <a:t> for customer information, a </a:t>
            </a:r>
            <a:r>
              <a:rPr b="1" lang="en">
                <a:solidFill>
                  <a:schemeClr val="dk1"/>
                </a:solidFill>
                <a:highlight>
                  <a:schemeClr val="accent2"/>
                </a:highlight>
              </a:rPr>
              <a:t>table</a:t>
            </a:r>
            <a:r>
              <a:rPr lang="en"/>
              <a:t> for products, etc.</a:t>
            </a:r>
            <a:endParaRPr sz="1050"/>
          </a:p>
        </p:txBody>
      </p:sp>
      <p:sp>
        <p:nvSpPr>
          <p:cNvPr id="409" name="Google Shape;409;p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15" name="Google Shape;415;p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</a:t>
            </a:r>
            <a:r>
              <a:rPr lang="en"/>
              <a:t>SQL Data Types</a:t>
            </a:r>
            <a:endParaRPr/>
          </a:p>
        </p:txBody>
      </p:sp>
      <p:graphicFrame>
        <p:nvGraphicFramePr>
          <p:cNvPr id="416" name="Google Shape;416;p49"/>
          <p:cNvGraphicFramePr/>
          <p:nvPr/>
        </p:nvGraphicFramePr>
        <p:xfrm>
          <a:off x="1395388" y="12117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{47CEA11A-5E19-4244-95FA-81347FD11761}</a:tableStyleId>
              </a:tblPr>
              <a:tblGrid>
                <a:gridCol w="1302750"/>
                <a:gridCol w="5050450"/>
              </a:tblGrid>
              <a:tr h="282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Explanation</a:t>
                      </a:r>
                      <a:endParaRPr b="1" sz="16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character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Limited-length text-based string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text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Unlimited amount of text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numeric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Floating-point number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integer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Whole number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timestamp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 and time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1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date</a:t>
                      </a:r>
                      <a:endParaRPr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Just the date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highlight>
                  <a:schemeClr val="accent2"/>
                </a:highlight>
              </a:rPr>
              <a:t>CREATE TABLE</a:t>
            </a:r>
            <a:r>
              <a:rPr lang="en" sz="1600"/>
              <a:t> creates a </a:t>
            </a:r>
            <a:r>
              <a:rPr lang="en" sz="1600">
                <a:solidFill>
                  <a:schemeClr val="dk1"/>
                </a:solidFill>
              </a:rPr>
              <a:t>new, initially empty table in the current database</a:t>
            </a:r>
            <a:r>
              <a:rPr lang="en" sz="1600"/>
              <a:t>. We must define what columns each row should have, along with their data type. This example shows off all the sort of things that can be done with SQL commands: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2"/>
                </a:solidFill>
              </a:rPr>
              <a:t>CREATE TABLE</a:t>
            </a:r>
            <a:r>
              <a:rPr lang="en" sz="1600"/>
              <a:t> </a:t>
            </a:r>
            <a:r>
              <a:rPr lang="en" sz="1600">
                <a:solidFill>
                  <a:schemeClr val="lt2"/>
                </a:solidFill>
              </a:rPr>
              <a:t>films ( 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2"/>
                </a:solidFill>
              </a:rPr>
              <a:t>        code </a:t>
            </a:r>
            <a:r>
              <a:rPr lang="en" sz="1600">
                <a:solidFill>
                  <a:schemeClr val="dk2"/>
                </a:solidFill>
              </a:rPr>
              <a:t>char(5) CONSTRAINT</a:t>
            </a:r>
            <a:r>
              <a:rPr lang="en" sz="1600">
                <a:solidFill>
                  <a:schemeClr val="lt2"/>
                </a:solidFill>
              </a:rPr>
              <a:t> firstkey </a:t>
            </a:r>
            <a:r>
              <a:rPr lang="en" sz="1600">
                <a:solidFill>
                  <a:schemeClr val="dk2"/>
                </a:solidFill>
              </a:rPr>
              <a:t>PRIMARY KEY</a:t>
            </a:r>
            <a:r>
              <a:rPr lang="en" sz="1600">
                <a:solidFill>
                  <a:schemeClr val="lt2"/>
                </a:solidFill>
              </a:rPr>
              <a:t>, 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2"/>
                </a:solidFill>
              </a:rPr>
              <a:t>        title </a:t>
            </a:r>
            <a:r>
              <a:rPr lang="en" sz="1600">
                <a:solidFill>
                  <a:schemeClr val="dk2"/>
                </a:solidFill>
              </a:rPr>
              <a:t>varchar(40) NOT NULL</a:t>
            </a:r>
            <a:r>
              <a:rPr lang="en" sz="1600">
                <a:solidFill>
                  <a:schemeClr val="lt2"/>
                </a:solidFill>
              </a:rPr>
              <a:t>, 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2"/>
                </a:solidFill>
              </a:rPr>
              <a:t>        did </a:t>
            </a:r>
            <a:r>
              <a:rPr lang="en" sz="1600">
                <a:solidFill>
                  <a:schemeClr val="dk2"/>
                </a:solidFill>
              </a:rPr>
              <a:t>integer NOT NULL CHECK </a:t>
            </a:r>
            <a:r>
              <a:rPr lang="en" sz="1600">
                <a:solidFill>
                  <a:schemeClr val="lt2"/>
                </a:solidFill>
              </a:rPr>
              <a:t>did</a:t>
            </a:r>
            <a:r>
              <a:rPr lang="en" sz="1600">
                <a:solidFill>
                  <a:schemeClr val="dk2"/>
                </a:solidFill>
              </a:rPr>
              <a:t> &gt; 0</a:t>
            </a:r>
            <a:r>
              <a:rPr lang="en" sz="1600">
                <a:solidFill>
                  <a:schemeClr val="lt2"/>
                </a:solidFill>
              </a:rPr>
              <a:t>, 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2"/>
                </a:solidFill>
              </a:rPr>
              <a:t>        date_prod </a:t>
            </a:r>
            <a:r>
              <a:rPr lang="en" sz="1600">
                <a:solidFill>
                  <a:schemeClr val="dk2"/>
                </a:solidFill>
              </a:rPr>
              <a:t>date</a:t>
            </a:r>
            <a:r>
              <a:rPr lang="en" sz="1600">
                <a:solidFill>
                  <a:schemeClr val="lt2"/>
                </a:solidFill>
              </a:rPr>
              <a:t>, 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2"/>
                </a:solidFill>
              </a:rPr>
              <a:t>        kind </a:t>
            </a:r>
            <a:r>
              <a:rPr lang="en" sz="1600">
                <a:solidFill>
                  <a:schemeClr val="dk2"/>
                </a:solidFill>
              </a:rPr>
              <a:t>varchar(10) REFERENCES kinds(kind_id)</a:t>
            </a:r>
            <a:r>
              <a:rPr lang="en" sz="1600">
                <a:solidFill>
                  <a:schemeClr val="lt2"/>
                </a:solidFill>
              </a:rPr>
              <a:t>);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Fortunately, we don’t need to do all that! We’ll just use DB Browser to build tables.</a:t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" sz="1600"/>
            </a:br>
            <a:endParaRPr sz="1600"/>
          </a:p>
        </p:txBody>
      </p:sp>
      <p:sp>
        <p:nvSpPr>
          <p:cNvPr id="422" name="Google Shape;422;p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Create Table</a:t>
            </a:r>
            <a:endParaRPr/>
          </a:p>
        </p:txBody>
      </p:sp>
      <p:sp>
        <p:nvSpPr>
          <p:cNvPr id="423" name="Google Shape;423;p5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10 </a:t>
            </a:r>
            <a:r>
              <a:rPr lang="en"/>
              <a:t>minutes</a:t>
            </a:r>
            <a:endParaRPr/>
          </a:p>
        </p:txBody>
      </p:sp>
      <p:sp>
        <p:nvSpPr>
          <p:cNvPr id="429" name="Google Shape;429;p5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Create a Table</a:t>
            </a:r>
            <a:endParaRPr/>
          </a:p>
        </p:txBody>
      </p:sp>
      <p:sp>
        <p:nvSpPr>
          <p:cNvPr id="430" name="Google Shape;430;p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newly created database, create the following two tables with the following columns. 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#1: </a:t>
            </a:r>
            <a:r>
              <a:rPr b="1" lang="en"/>
              <a:t>Birthdays</a:t>
            </a:r>
            <a:endParaRPr b="1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Date_Of_Birth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 #2: </a:t>
            </a:r>
            <a:r>
              <a:rPr b="1" lang="en"/>
              <a:t>Anniversaries</a:t>
            </a:r>
            <a:endParaRPr b="1"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Partner_Name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Day_of_Anniversary</a:t>
            </a:r>
            <a:endParaRPr/>
          </a:p>
          <a:p>
            <a:pPr indent="0" lvl="2" marL="10287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2"/>
                </a:solidFill>
              </a:rPr>
              <a:t>HINT: Do not worry about NULLs or PRIMARY KEYS for the time being.</a:t>
            </a:r>
            <a:endParaRPr>
              <a:solidFill>
                <a:schemeClr val="lt2"/>
              </a:solidFill>
            </a:endParaRPr>
          </a:p>
          <a:p>
            <a:pPr indent="0" lvl="2" marL="10287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2"/>
                </a:solidFill>
              </a:rPr>
              <a:t>Just make everything a TEXT field. We can change it later.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32" name="Google Shape;432;p51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Pre-Class Materials and Preparation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924625" y="1094525"/>
            <a:ext cx="77622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chemeClr val="accent2"/>
                </a:highlight>
              </a:rPr>
              <a:t>For remote classrooms</a:t>
            </a:r>
            <a:r>
              <a:rPr lang="en" sz="1600">
                <a:solidFill>
                  <a:schemeClr val="dk1"/>
                </a:solidFill>
              </a:rPr>
              <a:t>: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Virtual breakout rooms and Slack may be needed to facilitate the partner exercise and discussions. As you plan for your lesson: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Consider how you’ll create pairs for the partner exercise (randomly, or with pre-assigned partners).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Determine how (if at all) exercise timing may need to be adjusted.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For helpful tips, keep an eye out for the </a:t>
            </a:r>
            <a:r>
              <a:rPr b="1" lang="en" sz="1600">
                <a:solidFill>
                  <a:schemeClr val="dk1"/>
                </a:solidFill>
                <a:highlight>
                  <a:schemeClr val="accent2"/>
                </a:highlight>
              </a:rPr>
              <a:t>For remote classrooms</a:t>
            </a:r>
            <a:r>
              <a:rPr lang="en" sz="1600">
                <a:solidFill>
                  <a:schemeClr val="dk1"/>
                </a:solidFill>
              </a:rPr>
              <a:t> tag</a:t>
            </a:r>
            <a:r>
              <a:rPr lang="en" sz="1600">
                <a:solidFill>
                  <a:schemeClr val="dk1"/>
                </a:solidFill>
              </a:rPr>
              <a:t> in the speaker notes.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Prepare screenshots and answers to exercises in advance so that they can be easily shared in Slack during your lecture.</a:t>
            </a:r>
            <a:endParaRPr sz="1600"/>
          </a:p>
          <a:p>
            <a:pPr indent="0" lvl="0" marL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some data into your database</a:t>
            </a:r>
            <a:endParaRPr/>
          </a:p>
        </p:txBody>
      </p:sp>
      <p:sp>
        <p:nvSpPr>
          <p:cNvPr id="438" name="Google Shape;438;p52"/>
          <p:cNvSpPr txBox="1"/>
          <p:nvPr>
            <p:ph idx="4294967295" type="body"/>
          </p:nvPr>
        </p:nvSpPr>
        <p:spPr>
          <a:xfrm>
            <a:off x="457200" y="1143000"/>
            <a:ext cx="4114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Browse Data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Select a table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/>
              <a:t>Long click on the “new record” button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Insert Values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As you enter data, you will see an INSERT statement being created.</a:t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05475"/>
            <a:ext cx="4267202" cy="31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SQL Behind The Scenes</a:t>
            </a:r>
            <a:endParaRPr/>
          </a:p>
        </p:txBody>
      </p:sp>
      <p:sp>
        <p:nvSpPr>
          <p:cNvPr id="447" name="Google Shape;447;p53"/>
          <p:cNvSpPr txBox="1"/>
          <p:nvPr>
            <p:ph idx="4294967295" type="body"/>
          </p:nvPr>
        </p:nvSpPr>
        <p:spPr>
          <a:xfrm>
            <a:off x="457200" y="1143000"/>
            <a:ext cx="82734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This is how you inserted data into a database.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you enter data, you will see an INSERT statement being created.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INSERT INTO</a:t>
            </a:r>
            <a:r>
              <a:rPr lang="en"/>
              <a:t> Birthdays (</a:t>
            </a:r>
            <a:r>
              <a:rPr lang="en">
                <a:highlight>
                  <a:srgbClr val="7DEBD9"/>
                </a:highlight>
              </a:rPr>
              <a:t>Person</a:t>
            </a:r>
            <a:r>
              <a:rPr lang="en"/>
              <a:t>, Date_of_Birth) </a:t>
            </a:r>
            <a:r>
              <a:rPr b="1" lang="en"/>
              <a:t>VALUES</a:t>
            </a:r>
            <a:r>
              <a:rPr lang="en"/>
              <a:t> (</a:t>
            </a:r>
            <a:r>
              <a:rPr lang="en">
                <a:highlight>
                  <a:srgbClr val="7DEBD9"/>
                </a:highlight>
              </a:rPr>
              <a:t>'Greg'</a:t>
            </a:r>
            <a:r>
              <a:rPr lang="en"/>
              <a:t>, '18-December');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50" name="Google Shape;450;p53"/>
          <p:cNvSpPr/>
          <p:nvPr/>
        </p:nvSpPr>
        <p:spPr>
          <a:xfrm>
            <a:off x="3442750" y="2117600"/>
            <a:ext cx="1680000" cy="57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Column names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1" name="Google Shape;451;p53"/>
          <p:cNvSpPr/>
          <p:nvPr/>
        </p:nvSpPr>
        <p:spPr>
          <a:xfrm>
            <a:off x="1814150" y="2156600"/>
            <a:ext cx="1236900" cy="494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name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Updating</a:t>
            </a:r>
            <a:r>
              <a:rPr lang="en"/>
              <a:t> your database</a:t>
            </a:r>
            <a:endParaRPr/>
          </a:p>
        </p:txBody>
      </p:sp>
      <p:sp>
        <p:nvSpPr>
          <p:cNvPr id="457" name="Google Shape;457;p54"/>
          <p:cNvSpPr txBox="1"/>
          <p:nvPr>
            <p:ph idx="4294967295" type="body"/>
          </p:nvPr>
        </p:nvSpPr>
        <p:spPr>
          <a:xfrm>
            <a:off x="457200" y="1143000"/>
            <a:ext cx="4114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Click on Execute SQL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 in this command. </a:t>
            </a:r>
            <a:r>
              <a:rPr lang="en">
                <a:solidFill>
                  <a:schemeClr val="dk1"/>
                </a:solidFill>
              </a:rPr>
              <a:t>Line breaks don’t matter.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update Birthdays set Date_of_Birth = '18 Dec'   where Person = 'Greg'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will update every row where ‘Greg’ is in the person column.</a:t>
            </a:r>
            <a:endParaRPr/>
          </a:p>
        </p:txBody>
      </p:sp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250" y="995175"/>
            <a:ext cx="4267201" cy="334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good?</a:t>
            </a:r>
            <a:endParaRPr/>
          </a:p>
        </p:txBody>
      </p:sp>
      <p:sp>
        <p:nvSpPr>
          <p:cNvPr id="466" name="Google Shape;466;p55"/>
          <p:cNvSpPr txBox="1"/>
          <p:nvPr>
            <p:ph idx="4294967295" type="body"/>
          </p:nvPr>
        </p:nvSpPr>
        <p:spPr>
          <a:xfrm>
            <a:off x="457200" y="1143000"/>
            <a:ext cx="41148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your changes.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(“Commit your changes”)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Until you do, they aren’t saved, and other programs can’t see these new values.</a:t>
            </a:r>
            <a:endParaRPr/>
          </a:p>
        </p:txBody>
      </p:sp>
      <p:sp>
        <p:nvSpPr>
          <p:cNvPr id="467" name="Google Shape;467;p5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69" name="Google Shape;469;p55"/>
          <p:cNvPicPr preferRelativeResize="0"/>
          <p:nvPr/>
        </p:nvPicPr>
        <p:blipFill rotWithShape="1">
          <a:blip r:embed="rId3">
            <a:alphaModFix/>
          </a:blip>
          <a:srcRect b="82894" l="27464" r="52613" t="0"/>
          <a:stretch/>
        </p:blipFill>
        <p:spPr>
          <a:xfrm>
            <a:off x="4988900" y="1235775"/>
            <a:ext cx="3112901" cy="2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SQL Query Order of Construction</a:t>
            </a:r>
            <a:endParaRPr/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510150" y="954325"/>
            <a:ext cx="55374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SELECT</a:t>
            </a:r>
            <a:r>
              <a:rPr lang="en">
                <a:solidFill>
                  <a:schemeClr val="dk1"/>
                </a:solidFill>
              </a:rPr>
              <a:t> picks the columns.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points to the table.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WHERE</a:t>
            </a:r>
            <a:r>
              <a:rPr lang="en">
                <a:solidFill>
                  <a:schemeClr val="dk1"/>
                </a:solidFill>
              </a:rPr>
              <a:t> puts filters on 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GROUP BY</a:t>
            </a:r>
            <a:r>
              <a:rPr lang="en">
                <a:solidFill>
                  <a:schemeClr val="dk1"/>
                </a:solidFill>
              </a:rPr>
              <a:t> aggregates across values of a variable.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HAVING</a:t>
            </a:r>
            <a:r>
              <a:rPr lang="en">
                <a:solidFill>
                  <a:schemeClr val="dk1"/>
                </a:solidFill>
              </a:rPr>
              <a:t> filters aggregated values </a:t>
            </a:r>
            <a:r>
              <a:rPr b="1" i="1" lang="en">
                <a:solidFill>
                  <a:schemeClr val="dk1"/>
                </a:solidFill>
              </a:rPr>
              <a:t>after</a:t>
            </a:r>
            <a:r>
              <a:rPr lang="en">
                <a:solidFill>
                  <a:schemeClr val="dk1"/>
                </a:solidFill>
              </a:rPr>
              <a:t> they have been grouped.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ORDER BY</a:t>
            </a:r>
            <a:r>
              <a:rPr lang="en">
                <a:solidFill>
                  <a:schemeClr val="dk1"/>
                </a:solidFill>
              </a:rPr>
              <a:t> sorts the results.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</a:t>
            </a:r>
            <a:r>
              <a:rPr lang="en">
                <a:solidFill>
                  <a:schemeClr val="dk1"/>
                </a:solidFill>
              </a:rPr>
              <a:t> limits results to the first </a:t>
            </a:r>
            <a:r>
              <a:rPr b="1" lang="en">
                <a:solidFill>
                  <a:schemeClr val="dk1"/>
                </a:solidFill>
              </a:rPr>
              <a:t>n</a:t>
            </a:r>
            <a:r>
              <a:rPr lang="en">
                <a:solidFill>
                  <a:schemeClr val="dk1"/>
                </a:solidFill>
              </a:rPr>
              <a:t> 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77" name="Google Shape;477;p56"/>
          <p:cNvSpPr/>
          <p:nvPr/>
        </p:nvSpPr>
        <p:spPr>
          <a:xfrm>
            <a:off x="510150" y="899700"/>
            <a:ext cx="3029400" cy="96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7550" y="2023475"/>
            <a:ext cx="2639175" cy="26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/>
        </p:nvSpPr>
        <p:spPr>
          <a:xfrm>
            <a:off x="6358525" y="2150750"/>
            <a:ext cx="20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The Query Building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a Database</a:t>
            </a:r>
            <a:endParaRPr/>
          </a:p>
        </p:txBody>
      </p:sp>
      <p:sp>
        <p:nvSpPr>
          <p:cNvPr id="485" name="Google Shape;485;p57"/>
          <p:cNvSpPr txBox="1"/>
          <p:nvPr>
            <p:ph idx="4294967295" type="body"/>
          </p:nvPr>
        </p:nvSpPr>
        <p:spPr>
          <a:xfrm>
            <a:off x="457200" y="1143000"/>
            <a:ext cx="42672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</a:t>
            </a:r>
            <a:r>
              <a:rPr lang="en"/>
              <a:t> Name, Partner_Name,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Day_of_Anniversary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FROM</a:t>
            </a:r>
            <a:r>
              <a:rPr lang="en"/>
              <a:t> Anniversaries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WHERE </a:t>
            </a:r>
            <a:r>
              <a:rPr lang="en"/>
              <a:t>Name = </a:t>
            </a:r>
            <a:r>
              <a:rPr lang="en">
                <a:solidFill>
                  <a:schemeClr val="dk1"/>
                </a:solidFill>
              </a:rPr>
              <a:t>'</a:t>
            </a:r>
            <a:r>
              <a:rPr lang="en">
                <a:solidFill>
                  <a:schemeClr val="dk1"/>
                </a:solidFill>
              </a:rPr>
              <a:t>Greg</a:t>
            </a:r>
            <a:r>
              <a:rPr lang="en">
                <a:solidFill>
                  <a:schemeClr val="dk1"/>
                </a:solidFill>
              </a:rPr>
              <a:t>'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Partner = </a:t>
            </a:r>
            <a:r>
              <a:rPr lang="en">
                <a:solidFill>
                  <a:schemeClr val="dk1"/>
                </a:solidFill>
              </a:rPr>
              <a:t> 'Karen' </a:t>
            </a:r>
            <a:endParaRPr/>
          </a:p>
        </p:txBody>
      </p:sp>
      <p:sp>
        <p:nvSpPr>
          <p:cNvPr id="486" name="Google Shape;486;p57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488" name="Google Shape;4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05475"/>
            <a:ext cx="4267201" cy="334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some data to your database</a:t>
            </a:r>
            <a:endParaRPr/>
          </a:p>
        </p:txBody>
      </p:sp>
      <p:sp>
        <p:nvSpPr>
          <p:cNvPr id="494" name="Google Shape;494;p58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sure your database has some dates of birth and some anniversaries in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sure you know how to use an INSERT and an UPDATE. Don’t forget to commit changes.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Query some rows using SELECT to make sure the rows are there.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5" name="Google Shape;495;p58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496" name="Google Shape;496;p58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10 </a:t>
            </a:r>
            <a:r>
              <a:rPr lang="en"/>
              <a:t>minutes</a:t>
            </a:r>
            <a:endParaRPr/>
          </a:p>
        </p:txBody>
      </p:sp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8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DB-API</a:t>
            </a:r>
            <a:endParaRPr/>
          </a:p>
        </p:txBody>
      </p:sp>
      <p:sp>
        <p:nvSpPr>
          <p:cNvPr id="504" name="Google Shape;504;p5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Interacting with Database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standard five of the DB-ABI</a:t>
            </a:r>
            <a:endParaRPr/>
          </a:p>
        </p:txBody>
      </p:sp>
      <p:sp>
        <p:nvSpPr>
          <p:cNvPr id="510" name="Google Shape;510;p60"/>
          <p:cNvSpPr txBox="1"/>
          <p:nvPr>
            <p:ph idx="1" type="body"/>
          </p:nvPr>
        </p:nvSpPr>
        <p:spPr>
          <a:xfrm>
            <a:off x="2618125" y="1143000"/>
            <a:ext cx="60687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sqlite3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 = sqlite3.connect(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'db1.db'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 = connection.cursor()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cursor.execute("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SELECT Person, Date_Of_Birth FROM Birthdays WHERE PERSON = ?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['Greg'])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row </a:t>
            </a: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cursor: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name = row[0]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date_of_birth = row[1]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print(f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"{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 was born on {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date_of_birth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}"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1" name="Google Shape;511;p60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2020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60"/>
          <p:cNvSpPr txBox="1"/>
          <p:nvPr/>
        </p:nvSpPr>
        <p:spPr>
          <a:xfrm>
            <a:off x="350450" y="1247225"/>
            <a:ext cx="2164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Import library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Make a connection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Make any cursors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Execute a query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Iterate over the results. (Optional)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60"/>
          <p:cNvSpPr/>
          <p:nvPr/>
        </p:nvSpPr>
        <p:spPr>
          <a:xfrm rot="-459658">
            <a:off x="2050205" y="1393273"/>
            <a:ext cx="616604" cy="103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/>
          <p:nvPr/>
        </p:nvSpPr>
        <p:spPr>
          <a:xfrm rot="-1107207">
            <a:off x="2414043" y="1559099"/>
            <a:ext cx="293807" cy="1031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/>
          <p:nvPr/>
        </p:nvSpPr>
        <p:spPr>
          <a:xfrm rot="-2571106">
            <a:off x="2264139" y="1818649"/>
            <a:ext cx="464047" cy="1031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0"/>
          <p:cNvSpPr/>
          <p:nvPr/>
        </p:nvSpPr>
        <p:spPr>
          <a:xfrm rot="-2983596">
            <a:off x="2147481" y="2207822"/>
            <a:ext cx="653893" cy="1032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0"/>
          <p:cNvSpPr/>
          <p:nvPr/>
        </p:nvSpPr>
        <p:spPr>
          <a:xfrm rot="-2983596">
            <a:off x="2169206" y="2700372"/>
            <a:ext cx="653893" cy="1032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an </a:t>
            </a:r>
            <a:r>
              <a:rPr lang="en"/>
              <a:t>insert look like?</a:t>
            </a:r>
            <a:endParaRPr/>
          </a:p>
        </p:txBody>
      </p:sp>
      <p:sp>
        <p:nvSpPr>
          <p:cNvPr id="524" name="Google Shape;524;p61"/>
          <p:cNvSpPr txBox="1"/>
          <p:nvPr>
            <p:ph idx="4294967295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sqlite3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 = sqlite3.connect(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'db1.db'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 = connection.cursor()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name = input(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"Whose birthday do you want to add? 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birthday = input(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"When is their birthday? 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cursor.execute(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"INSERT INTO Birthdays (Person, Date_Of_Birth) VALUES (?,?)"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        [name, birthday])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connection.commit()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61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Suggested Agenda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7" name="Google Shape;287;p35"/>
          <p:cNvGraphicFramePr/>
          <p:nvPr/>
        </p:nvGraphicFramePr>
        <p:xfrm>
          <a:off x="1116163" y="10548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{47CEA11A-5E19-4244-95FA-81347FD11761}</a:tableStyleId>
              </a:tblPr>
              <a:tblGrid>
                <a:gridCol w="1479975"/>
                <a:gridCol w="5752550"/>
              </a:tblGrid>
              <a:tr h="4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0–0:20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Welcome + Introduction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0:20–0:30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Install DB Browser for SQLite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0:40–0:50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 Tables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1:10–1:20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some data to your database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1:30–1:50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Birthday Reminder App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1:50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–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2:00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Wrapping Up, Q&amp;A, and Exit Ticket Completion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an update look like?</a:t>
            </a:r>
            <a:endParaRPr/>
          </a:p>
        </p:txBody>
      </p:sp>
      <p:sp>
        <p:nvSpPr>
          <p:cNvPr id="532" name="Google Shape;532;p62"/>
          <p:cNvSpPr txBox="1"/>
          <p:nvPr>
            <p:ph idx="4294967295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sqlite3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 = sqlite3.connect(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'db1.db'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 = connection.cursor()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name = input(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"Whose birthday do you want to modify? 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birthday = input(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"When is their birthday? 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cursor.execute(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"UPDATE Birthdays SET Date_Of_Birth = ? WHERE Person = ?"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        [birthday,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connection.commit()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62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3"/>
          <p:cNvSpPr txBox="1"/>
          <p:nvPr/>
        </p:nvSpPr>
        <p:spPr>
          <a:xfrm>
            <a:off x="457200" y="4662725"/>
            <a:ext cx="286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© 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2020</a:t>
            </a: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Assembly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1" name="Google Shape;5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5" y="1221800"/>
            <a:ext cx="8747351" cy="26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used those ? markers - SQL injection attacks</a:t>
            </a:r>
            <a:endParaRPr/>
          </a:p>
        </p:txBody>
      </p:sp>
      <p:sp>
        <p:nvSpPr>
          <p:cNvPr id="543" name="Google Shape;543;p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Birthday Reminder</a:t>
            </a:r>
            <a:endParaRPr/>
          </a:p>
        </p:txBody>
      </p:sp>
      <p:sp>
        <p:nvSpPr>
          <p:cNvPr id="549" name="Google Shape;549;p6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the SELECT example on slide 25 as a starter. Write a program that does the following: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Asks the user to enter a date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Runs a query against the database that returns the names of people whose birthday is that date.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Prints out the names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Bonus: update your program to show you any anniversaries as well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p64"/>
          <p:cNvSpPr txBox="1"/>
          <p:nvPr>
            <p:ph idx="4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51" name="Google Shape;551;p64"/>
          <p:cNvSpPr txBox="1"/>
          <p:nvPr>
            <p:ph idx="2" type="subTitle"/>
          </p:nvPr>
        </p:nvSpPr>
        <p:spPr>
          <a:xfrm>
            <a:off x="70038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552" name="Google Shape;552;p6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4"/>
          <p:cNvSpPr txBox="1"/>
          <p:nvPr>
            <p:ph idx="3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one last thing … w</a:t>
            </a:r>
            <a:r>
              <a:rPr lang="en"/>
              <a:t>hat does an delete look like?</a:t>
            </a:r>
            <a:endParaRPr/>
          </a:p>
        </p:txBody>
      </p:sp>
      <p:sp>
        <p:nvSpPr>
          <p:cNvPr id="559" name="Google Shape;559;p65"/>
          <p:cNvSpPr txBox="1"/>
          <p:nvPr>
            <p:ph idx="4294967295" type="body"/>
          </p:nvPr>
        </p:nvSpPr>
        <p:spPr>
          <a:xfrm>
            <a:off x="457200" y="1280725"/>
            <a:ext cx="82296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sqlite3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 = sqlite3.connect(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'db1.db'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 = connection.cursor()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name = input(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"Whose birthday do you want to delete? 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cursor.execute(</a:t>
            </a:r>
            <a:r>
              <a:rPr lang="en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"DELETE FROM Birthdays WHERE Person = ?"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        [name])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connection.commit()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65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6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Up</a:t>
            </a:r>
            <a:endParaRPr/>
          </a:p>
        </p:txBody>
      </p:sp>
      <p:sp>
        <p:nvSpPr>
          <p:cNvPr id="567" name="Google Shape;567;p6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Interacting with SQL Databases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573" name="Google Shape;573;p6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Ahead</a:t>
            </a:r>
            <a:endParaRPr/>
          </a:p>
        </p:txBody>
      </p:sp>
      <p:sp>
        <p:nvSpPr>
          <p:cNvPr id="574" name="Google Shape;574;p67"/>
          <p:cNvSpPr txBox="1"/>
          <p:nvPr>
            <p:ph idx="3" type="body"/>
          </p:nvPr>
        </p:nvSpPr>
        <p:spPr>
          <a:xfrm>
            <a:off x="457200" y="1168975"/>
            <a:ext cx="3663000" cy="27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today’s class, we…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Created a database.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Created tables in a database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Queried and updated rows in a database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5" name="Google Shape;575;p67"/>
          <p:cNvSpPr txBox="1"/>
          <p:nvPr>
            <p:ph idx="5" type="body"/>
          </p:nvPr>
        </p:nvSpPr>
        <p:spPr>
          <a:xfrm>
            <a:off x="4958400" y="1168987"/>
            <a:ext cx="3728400" cy="3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On your own: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Think up some other database-driven programs that would be useful to you.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Read up about more SQL commands: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DELETE FROM … WHERE …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CREATE INDEX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SELECT …. ORDER BY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963" y="1005475"/>
            <a:ext cx="5688081" cy="355505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Forget: Exit Tickets!</a:t>
            </a:r>
            <a:endParaRPr/>
          </a:p>
        </p:txBody>
      </p:sp>
      <p:sp>
        <p:nvSpPr>
          <p:cNvPr id="583" name="Google Shape;583;p6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sp>
        <p:nvSpPr>
          <p:cNvPr id="584" name="Google Shape;584;p6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lesson was written with the expectation that students would be creating programs in a text editor, but it should also work successfully if students are learning in a Jupyter notebook.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lesson also requires </a:t>
            </a:r>
            <a:r>
              <a:rPr lang="en">
                <a:solidFill>
                  <a:schemeClr val="dk1"/>
                </a:solidFill>
              </a:rPr>
              <a:t>students</a:t>
            </a:r>
            <a:r>
              <a:rPr lang="en">
                <a:solidFill>
                  <a:schemeClr val="dk1"/>
                </a:solidFill>
              </a:rPr>
              <a:t> to download and install DbBrowser for SQLite, which may be difficult in enterprise contexts. Students will be introduced to the basics of SQL.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>
            <p:ph idx="2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457200" y="1777050"/>
            <a:ext cx="7287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Interacting with Databases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4294967295" type="body"/>
          </p:nvPr>
        </p:nvSpPr>
        <p:spPr>
          <a:xfrm>
            <a:off x="565775" y="1143000"/>
            <a:ext cx="5101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this lesson, you will: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DD00"/>
                </a:highlight>
              </a:rPr>
              <a:t>Create</a:t>
            </a:r>
            <a:r>
              <a:rPr lang="en" sz="1600">
                <a:solidFill>
                  <a:schemeClr val="dk1"/>
                </a:solidFill>
              </a:rPr>
              <a:t> a database and tables.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chemeClr val="accent2"/>
                </a:highlight>
              </a:rPr>
              <a:t>Query</a:t>
            </a:r>
            <a:r>
              <a:rPr lang="en" sz="1600">
                <a:solidFill>
                  <a:schemeClr val="dk1"/>
                </a:solidFill>
              </a:rPr>
              <a:t> a database from an application and from Python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chemeClr val="accent2"/>
                </a:highlight>
              </a:rPr>
              <a:t>Write</a:t>
            </a:r>
            <a:r>
              <a:rPr lang="en" sz="1600">
                <a:solidFill>
                  <a:schemeClr val="dk1"/>
                </a:solidFill>
              </a:rPr>
              <a:t> a program that inserts and updates data in a database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© 20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Assembly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320" y="1133463"/>
            <a:ext cx="1819968" cy="256111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Today’s Learning Objectives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8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457200" y="1777050"/>
            <a:ext cx="75519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5" name="Google Shape;315;p39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Interacting with Databases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4294967295" type="body"/>
          </p:nvPr>
        </p:nvSpPr>
        <p:spPr>
          <a:xfrm>
            <a:off x="565775" y="1143000"/>
            <a:ext cx="5101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very few programs operate exclusively on files.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analysts and data scientists often fetch data from databases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Software developers almost always write programs that work with databases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today’s lesson we will write a reminder program that keeps its data in a database.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© 20</a:t>
            </a: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General Assembly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We have learned how to operate with files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375" y="1005475"/>
            <a:ext cx="3172224" cy="173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/>
          <p:nvPr/>
        </p:nvSpPr>
        <p:spPr>
          <a:xfrm>
            <a:off x="738225" y="3004301"/>
            <a:ext cx="1632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access to data for the whole organisation and beyond.</a:t>
            </a:r>
            <a:endParaRPr b="0" i="0" sz="1200" u="none" cap="none" strike="noStrike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Benefits of a Database</a:t>
            </a:r>
            <a:endParaRPr/>
          </a:p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2021 General Assembly</a:t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2664267" y="1343100"/>
            <a:ext cx="178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lang="en" sz="1700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b="1" i="0" lang="en" sz="1700" u="none" cap="none" strike="noStrike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Whole </a:t>
            </a:r>
            <a:r>
              <a:rPr b="1" lang="en" sz="1700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b="1" i="0" lang="en" sz="1700" u="none" cap="none" strike="noStrike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icture</a:t>
            </a:r>
            <a:endParaRPr b="1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41"/>
          <p:cNvSpPr/>
          <p:nvPr/>
        </p:nvSpPr>
        <p:spPr>
          <a:xfrm>
            <a:off x="4684083" y="1343100"/>
            <a:ext cx="178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</a:t>
            </a:r>
            <a:endParaRPr b="0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</a:pPr>
            <a:r>
              <a:t/>
            </a:r>
            <a:endParaRPr b="1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6773774" y="1343100"/>
            <a:ext cx="163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Making</a:t>
            </a:r>
            <a:endParaRPr b="0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t/>
            </a:r>
            <a:endParaRPr b="1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738225" y="1343100"/>
            <a:ext cx="163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" sz="1700" u="none" cap="none" strike="noStrike">
                <a:solidFill>
                  <a:srgbClr val="017991"/>
                </a:solidFill>
                <a:latin typeface="Proxima Nova"/>
                <a:ea typeface="Proxima Nova"/>
                <a:cs typeface="Proxima Nova"/>
                <a:sym typeface="Proxima Nova"/>
              </a:rPr>
              <a:t>Sharing</a:t>
            </a:r>
            <a:endParaRPr b="0" i="0" sz="1700" u="none" cap="none" strike="noStrike">
              <a:solidFill>
                <a:srgbClr val="01799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775" y="1806728"/>
            <a:ext cx="1738901" cy="1086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4267" y="1780556"/>
            <a:ext cx="1780800" cy="111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5033" y="1799113"/>
            <a:ext cx="1738899" cy="108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325" y="1806719"/>
            <a:ext cx="1738899" cy="1086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/>
          <p:nvPr/>
        </p:nvSpPr>
        <p:spPr>
          <a:xfrm>
            <a:off x="2664264" y="3004301"/>
            <a:ext cx="1780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b="0" i="0" lang="en" sz="1200" u="none" cap="none" strike="noStrike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asy to see how processes in one department of the company affect other departments.</a:t>
            </a:r>
            <a:endParaRPr b="0" i="0" sz="1200" u="none" cap="none" strike="noStrike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4684077" y="3004301"/>
            <a:ext cx="1780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Allows to categori</a:t>
            </a: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0" i="0" lang="en" sz="1200" u="none" cap="none" strike="noStrike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e and structure available data.</a:t>
            </a:r>
            <a:endParaRPr b="0" i="0" sz="1200" u="none" cap="none" strike="noStrike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3" name="Google Shape;343;p41"/>
          <p:cNvSpPr/>
          <p:nvPr/>
        </p:nvSpPr>
        <p:spPr>
          <a:xfrm>
            <a:off x="6773775" y="3004303"/>
            <a:ext cx="1632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075" lIns="24075" spcFirstLastPara="1" rIns="24075" wrap="square" tIns="24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Helvetica Neue"/>
              <a:buNone/>
            </a:pPr>
            <a:r>
              <a:rPr lang="en" sz="1200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Provides i</a:t>
            </a:r>
            <a:r>
              <a:rPr b="0" i="0" lang="en" sz="1200" u="none" cap="none" strike="noStrike">
                <a:solidFill>
                  <a:srgbClr val="222222"/>
                </a:solidFill>
                <a:latin typeface="Proxima Nova"/>
                <a:ea typeface="Proxima Nova"/>
                <a:cs typeface="Proxima Nova"/>
                <a:sym typeface="Proxima Nova"/>
              </a:rPr>
              <a:t>nformation for making better, faster decision in a company.</a:t>
            </a:r>
            <a:endParaRPr b="0" i="0" sz="1200" u="none" cap="none" strike="noStrike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 Curriculum Template (7.20)">
  <a:themeElements>
    <a:clrScheme name="Simple Light">
      <a:dk1>
        <a:srgbClr val="000000"/>
      </a:dk1>
      <a:lt1>
        <a:srgbClr val="FFFFFF"/>
      </a:lt1>
      <a:dk2>
        <a:srgbClr val="E51B24"/>
      </a:dk2>
      <a:lt2>
        <a:srgbClr val="017991"/>
      </a:lt2>
      <a:accent1>
        <a:srgbClr val="00A7BD"/>
      </a:accent1>
      <a:accent2>
        <a:srgbClr val="FFDB00"/>
      </a:accent2>
      <a:accent3>
        <a:srgbClr val="70B0FA"/>
      </a:accent3>
      <a:accent4>
        <a:srgbClr val="3D6BD4"/>
      </a:accent4>
      <a:accent5>
        <a:srgbClr val="222222"/>
      </a:accent5>
      <a:accent6>
        <a:srgbClr val="C3C3C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